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273" r:id="rId4"/>
    <p:sldId id="274" r:id="rId5"/>
    <p:sldId id="260" r:id="rId6"/>
    <p:sldId id="258" r:id="rId7"/>
    <p:sldId id="275" r:id="rId8"/>
    <p:sldId id="259" r:id="rId9"/>
    <p:sldId id="269" r:id="rId10"/>
    <p:sldId id="272" r:id="rId11"/>
    <p:sldId id="270" r:id="rId12"/>
    <p:sldId id="298" r:id="rId13"/>
    <p:sldId id="277" r:id="rId14"/>
    <p:sldId id="276" r:id="rId15"/>
    <p:sldId id="279" r:id="rId16"/>
    <p:sldId id="280" r:id="rId17"/>
    <p:sldId id="278" r:id="rId18"/>
    <p:sldId id="283" r:id="rId19"/>
    <p:sldId id="282" r:id="rId20"/>
    <p:sldId id="284" r:id="rId21"/>
    <p:sldId id="285" r:id="rId22"/>
    <p:sldId id="281" r:id="rId23"/>
    <p:sldId id="286" r:id="rId24"/>
    <p:sldId id="289" r:id="rId25"/>
    <p:sldId id="290" r:id="rId26"/>
    <p:sldId id="291" r:id="rId27"/>
    <p:sldId id="292" r:id="rId28"/>
    <p:sldId id="293" r:id="rId29"/>
    <p:sldId id="294" r:id="rId30"/>
    <p:sldId id="295" r:id="rId31"/>
    <p:sldId id="296" r:id="rId32"/>
    <p:sldId id="287" r:id="rId33"/>
    <p:sldId id="297" r:id="rId34"/>
    <p:sldId id="268"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67" d="100"/>
          <a:sy n="67" d="100"/>
        </p:scale>
        <p:origin x="644" y="4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2/3/2020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2/3/2020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17476"/>
            <a:ext cx="11473200" cy="540000"/>
          </a:xfrm>
        </p:spPr>
        <p:txBody>
          <a:bodyPr/>
          <a:lstStyle/>
          <a:p>
            <a:pPr algn="ctr"/>
            <a:r>
              <a:rPr lang="en-US" dirty="0"/>
              <a:t>Duration vs Track Position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482221" y="710327"/>
            <a:ext cx="5224117" cy="5437346"/>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17476"/>
            <a:ext cx="11473200" cy="540000"/>
          </a:xfrm>
        </p:spPr>
        <p:txBody>
          <a:bodyPr/>
          <a:lstStyle/>
          <a:p>
            <a:pPr algn="ctr"/>
            <a:r>
              <a:rPr lang="en-US" dirty="0"/>
              <a:t>Duration vs Track Position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B279209-393A-4A63-A241-0B3A6EA98ECE}"/>
              </a:ext>
            </a:extLst>
          </p:cNvPr>
          <p:cNvPicPr>
            <a:picLocks noChangeAspect="1"/>
          </p:cNvPicPr>
          <p:nvPr/>
        </p:nvPicPr>
        <p:blipFill>
          <a:blip r:embed="rId2"/>
          <a:stretch>
            <a:fillRect/>
          </a:stretch>
        </p:blipFill>
        <p:spPr>
          <a:xfrm>
            <a:off x="3225657" y="562252"/>
            <a:ext cx="5737245" cy="6075595"/>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specechiness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Valence Trends differently depending on the genre</a:t>
            </a:r>
          </a:p>
          <a:p>
            <a:pPr lvl="1"/>
            <a:r>
              <a:rPr lang="en-US" noProof="1"/>
              <a:t>Some genres have a higher average valence than others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F5D76621-3380-4A3A-82B3-D5548F3BBAD7}"/>
              </a:ext>
            </a:extLst>
          </p:cNvPr>
          <p:cNvPicPr>
            <a:picLocks noChangeAspect="1"/>
          </p:cNvPicPr>
          <p:nvPr/>
        </p:nvPicPr>
        <p:blipFill>
          <a:blip r:embed="rId2"/>
          <a:stretch>
            <a:fillRect/>
          </a:stretch>
        </p:blipFill>
        <p:spPr>
          <a:xfrm>
            <a:off x="0" y="1255341"/>
            <a:ext cx="6009247" cy="3150597"/>
          </a:xfrm>
          <a:prstGeom prst="rect">
            <a:avLst/>
          </a:prstGeom>
        </p:spPr>
      </p:pic>
      <p:pic>
        <p:nvPicPr>
          <p:cNvPr id="7" name="Picture 6">
            <a:extLst>
              <a:ext uri="{FF2B5EF4-FFF2-40B4-BE49-F238E27FC236}">
                <a16:creationId xmlns:a16="http://schemas.microsoft.com/office/drawing/2014/main" id="{29579388-386D-44B1-94B8-6F4AA37A5C4B}"/>
              </a:ext>
            </a:extLst>
          </p:cNvPr>
          <p:cNvPicPr>
            <a:picLocks noChangeAspect="1"/>
          </p:cNvPicPr>
          <p:nvPr/>
        </p:nvPicPr>
        <p:blipFill>
          <a:blip r:embed="rId3"/>
          <a:stretch>
            <a:fillRect/>
          </a:stretch>
        </p:blipFill>
        <p:spPr>
          <a:xfrm>
            <a:off x="6182755" y="1208193"/>
            <a:ext cx="6093597" cy="31505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Valence Trends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3123224" y="541242"/>
            <a:ext cx="5942111" cy="6096605"/>
          </a:xfrm>
          <a:prstGeom prst="rect">
            <a:avLst/>
          </a:prstGeom>
        </p:spPr>
      </p:pic>
    </p:spTree>
    <p:extLst>
      <p:ext uri="{BB962C8B-B14F-4D97-AF65-F5344CB8AC3E}">
        <p14:creationId xmlns:p14="http://schemas.microsoft.com/office/powerpoint/2010/main" val="3270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16</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2898894" y="900000"/>
            <a:ext cx="6678710" cy="5408331"/>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48E7FC0D-27CC-452E-8EB2-99C8DE56C173}"/>
              </a:ext>
            </a:extLst>
          </p:cNvPr>
          <p:cNvPicPr>
            <a:picLocks noChangeAspect="1"/>
          </p:cNvPicPr>
          <p:nvPr/>
        </p:nvPicPr>
        <p:blipFill>
          <a:blip r:embed="rId2"/>
          <a:stretch>
            <a:fillRect/>
          </a:stretch>
        </p:blipFill>
        <p:spPr>
          <a:xfrm>
            <a:off x="3080572" y="936929"/>
            <a:ext cx="6027416" cy="5663988"/>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2261936" y="900000"/>
            <a:ext cx="8159416" cy="5439610"/>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Song Position vs Popularity</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2072440" y="746626"/>
            <a:ext cx="8047120" cy="53647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r>
              <a:rPr lang="en-US" dirty="0"/>
              <a:t>Does the same trends show at the genre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1479131"/>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564640" y="895263"/>
            <a:ext cx="5059279" cy="529135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854904"/>
            <a:ext cx="4953070" cy="5321307"/>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1096119"/>
            <a:ext cx="5111152" cy="5345608"/>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900000"/>
            <a:ext cx="5352475" cy="5598001"/>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969923"/>
            <a:ext cx="5352475" cy="5598001"/>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1" y="900000"/>
            <a:ext cx="5285618" cy="5528077"/>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921420"/>
            <a:ext cx="5331994" cy="5576580"/>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31</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Key Takeaways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1588583"/>
            <a:ext cx="8717279" cy="2502154"/>
          </a:xfrm>
        </p:spPr>
        <p:txBody>
          <a:bodyPr/>
          <a:lstStyle/>
          <a:p>
            <a:r>
              <a:rPr lang="en-US" noProof="1"/>
              <a:t>Main Takeaway:”” </a:t>
            </a:r>
          </a:p>
          <a:p>
            <a:r>
              <a:rPr lang="en-US" noProof="1"/>
              <a:t>Additional questions: “”</a:t>
            </a:r>
          </a:p>
          <a:p>
            <a:r>
              <a:rPr lang="en-US" noProof="1"/>
              <a:t>What we would research next:””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168726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5DE7F035-A127-4A31-A6C5-5F7E15A251AF}"/>
              </a:ext>
            </a:extLst>
          </p:cNvPr>
          <p:cNvSpPr>
            <a:spLocks noGrp="1"/>
          </p:cNvSpPr>
          <p:nvPr>
            <p:ph type="body" sz="quarter" idx="12"/>
          </p:nvPr>
        </p:nvSpPr>
        <p:spPr>
          <a:xfrm>
            <a:off x="906100" y="2249397"/>
            <a:ext cx="4414795" cy="360000"/>
          </a:xfrm>
        </p:spPr>
        <p:txBody>
          <a:bodyPr/>
          <a:lstStyle/>
          <a:p>
            <a:r>
              <a:rPr lang="en-US" dirty="0"/>
              <a:t>Compare A</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9061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cxnSp>
        <p:nvCxnSpPr>
          <p:cNvPr id="9" name="Straight Connector 8">
            <a:extLst>
              <a:ext uri="{FF2B5EF4-FFF2-40B4-BE49-F238E27FC236}">
                <a16:creationId xmlns:a16="http://schemas.microsoft.com/office/drawing/2014/main" id="{6630A4D5-EDA4-4984-9340-20504F53AE7B}"/>
              </a:ext>
              <a:ext uri="{C183D7F6-B498-43B3-948B-1728B52AA6E4}">
                <adec:decorative xmlns:adec="http://schemas.microsoft.com/office/drawing/2017/decorative" val="1"/>
              </a:ext>
            </a:extLst>
          </p:cNvPr>
          <p:cNvCxnSpPr>
            <a:cxnSpLocks/>
          </p:cNvCxnSpPr>
          <p:nvPr/>
        </p:nvCxnSpPr>
        <p:spPr>
          <a:xfrm>
            <a:off x="6096000" y="2011703"/>
            <a:ext cx="0" cy="3075394"/>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0B8B96D-B444-41DE-B8C1-07A2D085542F}"/>
              </a:ext>
            </a:extLst>
          </p:cNvPr>
          <p:cNvSpPr>
            <a:spLocks noGrp="1"/>
          </p:cNvSpPr>
          <p:nvPr>
            <p:ph type="body" sz="quarter" idx="13"/>
          </p:nvPr>
        </p:nvSpPr>
        <p:spPr>
          <a:xfrm>
            <a:off x="6799300" y="2249397"/>
            <a:ext cx="4414795" cy="360000"/>
          </a:xfrm>
        </p:spPr>
        <p:txBody>
          <a:bodyPr/>
          <a:lstStyle/>
          <a:p>
            <a:r>
              <a:rPr lang="en-US" dirty="0"/>
              <a:t>Compare B</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799300" y="2609397"/>
            <a:ext cx="4414799" cy="210940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Tree>
    <p:extLst>
      <p:ext uri="{BB962C8B-B14F-4D97-AF65-F5344CB8AC3E}">
        <p14:creationId xmlns:p14="http://schemas.microsoft.com/office/powerpoint/2010/main" val="954770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Plots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dirty="0"/>
              <a:t>Lorem </a:t>
            </a:r>
            <a:r>
              <a:rPr lang="en-US" noProof="1"/>
              <a:t>ipsum Nulla a erat eget nunc hendrerit ultrices eu nec nulla. Donec viverra leo aliquet, auctor quam id, convallis orci. </a:t>
            </a:r>
          </a:p>
          <a:p>
            <a:pPr lvl="1"/>
            <a:r>
              <a:rPr lang="en-US" noProof="1"/>
              <a:t>Sed in molestie est. Cras ornare turpis at ligula posuere, sit amet accumsan neque lobortis.</a:t>
            </a:r>
          </a:p>
          <a:p>
            <a:pPr lvl="1"/>
            <a:r>
              <a:rPr lang="en-US" noProof="1"/>
              <a:t>Maecenas mattis risus ligula, sed ullamcorper nunc efficitur sed.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25898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9 audio features</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79754" y="793153"/>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 statistical test to determine if popularity was statistically different across genres</a:t>
            </a:r>
          </a:p>
          <a:p>
            <a:pPr lvl="1"/>
            <a:r>
              <a:rPr lang="en-US" noProof="1"/>
              <a:t>The goal was to determine if some genres or maybe one genre is more popular than others.  </a:t>
            </a:r>
          </a:p>
          <a:p>
            <a:pPr lvl="1"/>
            <a:r>
              <a:rPr lang="en-US" noProof="1"/>
              <a:t>Our first step was to take all our track popularity data and group it by Genre. </a:t>
            </a:r>
            <a:endParaRPr lang="en-US" dirty="0"/>
          </a:p>
          <a:p>
            <a:pPr lvl="1"/>
            <a:r>
              <a:rPr lang="en-US" dirty="0"/>
              <a:t>From there we ran an ANOVA test based off a box plot that we created for track popularity grouped by genre. </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48257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r>
              <a:rPr lang="en-US" noProof="1"/>
              <a:t>Once we ran the ANOVA we realized that there was a significant statistical difference between genres. </a:t>
            </a:r>
          </a:p>
          <a:p>
            <a:pPr lvl="1"/>
            <a:r>
              <a:rPr lang="en-US" noProof="1"/>
              <a:t>We utilized the box plot to help inform as to what genres to perform the T-test on. </a:t>
            </a:r>
          </a:p>
          <a:p>
            <a:pPr lvl="1"/>
            <a:r>
              <a:rPr lang="en-US" noProof="1"/>
              <a:t>We tested Hip Hop vs Folk Music</a:t>
            </a:r>
          </a:p>
          <a:p>
            <a:pPr lvl="2"/>
            <a:r>
              <a:rPr lang="en-US" noProof="1"/>
              <a:t> our returned p value indicated that there was a statistically significant difference: </a:t>
            </a:r>
            <a:r>
              <a:rPr lang="en-US" b="1" noProof="1"/>
              <a:t>3.5611</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3ED5F59-DDEE-4E96-BF3B-4A4F48AC188D}"/>
              </a:ext>
            </a:extLst>
          </p:cNvPr>
          <p:cNvPicPr>
            <a:picLocks noChangeAspect="1"/>
          </p:cNvPicPr>
          <p:nvPr/>
        </p:nvPicPr>
        <p:blipFill>
          <a:blip r:embed="rId2"/>
          <a:stretch>
            <a:fillRect/>
          </a:stretch>
        </p:blipFill>
        <p:spPr>
          <a:xfrm>
            <a:off x="1874520" y="592943"/>
            <a:ext cx="8317659" cy="4231012"/>
          </a:xfrm>
          <a:prstGeom prst="rect">
            <a:avLst/>
          </a:prstGeom>
        </p:spPr>
      </p:pic>
      <p:sp>
        <p:nvSpPr>
          <p:cNvPr id="4" name="TextBox 3">
            <a:extLst>
              <a:ext uri="{FF2B5EF4-FFF2-40B4-BE49-F238E27FC236}">
                <a16:creationId xmlns:a16="http://schemas.microsoft.com/office/drawing/2014/main" id="{B8CD4820-00F2-4D3D-B6C1-D04BE5D5FA79}"/>
              </a:ext>
            </a:extLst>
          </p:cNvPr>
          <p:cNvSpPr txBox="1"/>
          <p:nvPr/>
        </p:nvSpPr>
        <p:spPr>
          <a:xfrm>
            <a:off x="235819" y="2443892"/>
            <a:ext cx="1393257" cy="646331"/>
          </a:xfrm>
          <a:prstGeom prst="rect">
            <a:avLst/>
          </a:prstGeom>
          <a:noFill/>
        </p:spPr>
        <p:txBody>
          <a:bodyPr wrap="square" rtlCol="0">
            <a:spAutoFit/>
          </a:bodyPr>
          <a:lstStyle/>
          <a:p>
            <a:pPr algn="ctr"/>
            <a:r>
              <a:rPr lang="en-US" b="1" dirty="0"/>
              <a:t>P value</a:t>
            </a:r>
            <a:r>
              <a:rPr lang="en-US" dirty="0"/>
              <a:t>: 2.7233</a:t>
            </a:r>
          </a:p>
        </p:txBody>
      </p:sp>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1755</Words>
  <Application>Microsoft Office PowerPoint</Application>
  <PresentationFormat>Widescreen</PresentationFormat>
  <Paragraphs>192</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 Stats</vt:lpstr>
      <vt:lpstr>Summary</vt:lpstr>
      <vt:lpstr>Questions</vt:lpstr>
      <vt:lpstr>Question 1</vt:lpstr>
      <vt:lpstr>Box plot</vt:lpstr>
      <vt:lpstr>Question 2</vt:lpstr>
      <vt:lpstr>Duration vs Track Position</vt:lpstr>
      <vt:lpstr>Duration vs Track Position</vt:lpstr>
      <vt:lpstr>Question 3</vt:lpstr>
      <vt:lpstr>Valence Trends</vt:lpstr>
      <vt:lpstr>Valence Trends</vt:lpstr>
      <vt:lpstr>Question 4</vt:lpstr>
      <vt:lpstr>Song Position vs Popularity</vt:lpstr>
      <vt:lpstr>Song Position vs Popularity</vt:lpstr>
      <vt:lpstr>Song Position vs Popularity</vt:lpstr>
      <vt:lpstr>Song Position vs Popularity</vt:lpstr>
      <vt:lpstr>Question 5</vt:lpstr>
      <vt:lpstr>Audio Features Overview</vt:lpstr>
      <vt:lpstr>Audio Features Plots</vt:lpstr>
      <vt:lpstr>Audio Features Plots</vt:lpstr>
      <vt:lpstr>Audio Features Plots</vt:lpstr>
      <vt:lpstr>Audio Features Plots</vt:lpstr>
      <vt:lpstr>Audio Features Plots</vt:lpstr>
      <vt:lpstr>Audio Features Plots</vt:lpstr>
      <vt:lpstr>Audio Features Plots</vt:lpstr>
      <vt:lpstr>Audio Features Plots</vt:lpstr>
      <vt:lpstr>Post Mortem</vt:lpstr>
      <vt:lpstr>Key Takeaways</vt:lpstr>
      <vt:lpstr>Any Questions?</vt:lpstr>
      <vt:lpstr>Comparison</vt:lpstr>
      <vt:lpstr>Audio Features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2020-02-04T02:08:15Z</dcterms:modified>
</cp:coreProperties>
</file>